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0089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7085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06878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7484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9519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046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5792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72413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1943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2550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950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2DEA-0CC8-46CE-9EB6-9B181B8743B2}" type="datetimeFigureOut">
              <a:rPr lang="ar-SA" smtClean="0"/>
              <a:t>12/11/1442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34E69-A9B0-46E1-99F1-E232452017E5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135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23507" y="432887"/>
            <a:ext cx="7858875" cy="4520793"/>
          </a:xfrm>
        </p:spPr>
        <p:txBody>
          <a:bodyPr/>
          <a:lstStyle/>
          <a:p>
            <a:pPr marL="182880" indent="0" algn="ctr" rtl="1">
              <a:buNone/>
            </a:pP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اعناب عملي</a:t>
            </a: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المحاضرة </a:t>
            </a:r>
            <a:r>
              <a:rPr lang="ar-SA" b="1" dirty="0" smtClean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</a:t>
            </a:r>
            <a:r>
              <a:rPr lang="ar-IQ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لسادسة</a:t>
            </a: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lang="ar-SA" b="1" dirty="0">
                <a:solidFill>
                  <a:srgbClr val="FF0000"/>
                </a:solidFill>
                <a:effectLst/>
                <a:latin typeface="Arial" pitchFamily="34" charset="0"/>
                <a:cs typeface="Arial" pitchFamily="34" charset="0"/>
              </a:rPr>
              <a:t>الدكتور حمزة عباس حمزة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992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618"/>
    </mc:Choice>
    <mc:Fallback xmlns="">
      <p:transition spd="slow" advTm="20618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العناقيد </a:t>
            </a:r>
            <a:r>
              <a:rPr lang="ar-SA" b="1" dirty="0" err="1" smtClean="0">
                <a:solidFill>
                  <a:srgbClr val="FF0000"/>
                </a:solidFill>
              </a:rPr>
              <a:t>الثمرية</a:t>
            </a:r>
            <a:r>
              <a:rPr lang="ar-SA" b="1" dirty="0" smtClean="0">
                <a:solidFill>
                  <a:srgbClr val="FF0000"/>
                </a:solidFill>
              </a:rPr>
              <a:t> :-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r-SA" sz="3600" b="1" dirty="0" smtClean="0"/>
              <a:t>هي عبارة عن ثمار العنب التي يحصل عليها بعد عملية طويلة من التلقيح والإخصاب والعقد ونمو وتطور الحبات ونضجها . يتكون العنقود من الهيكل الذي يحتوي على حامل العنقود )السويقة( والذي يكون إما قصير </a:t>
            </a:r>
            <a:r>
              <a:rPr lang="ar-IQ" sz="3600" b="1" dirty="0" smtClean="0"/>
              <a:t>(</a:t>
            </a:r>
            <a:r>
              <a:rPr lang="ar-SA" sz="3600" b="1" dirty="0" smtClean="0"/>
              <a:t>5,2سم</a:t>
            </a:r>
            <a:r>
              <a:rPr lang="ar-IQ" sz="3600" b="1" dirty="0" smtClean="0"/>
              <a:t>)</a:t>
            </a:r>
            <a:r>
              <a:rPr lang="ar-SA" sz="3600" b="1" dirty="0" smtClean="0"/>
              <a:t> أو متوسط </a:t>
            </a:r>
            <a:r>
              <a:rPr lang="ar-IQ" sz="3600" b="1" dirty="0"/>
              <a:t>(</a:t>
            </a:r>
            <a:r>
              <a:rPr lang="ar-SA" sz="3600" b="1" dirty="0" smtClean="0"/>
              <a:t>6,2-5سم</a:t>
            </a:r>
            <a:r>
              <a:rPr lang="ar-IQ" sz="3600" b="1" dirty="0" smtClean="0"/>
              <a:t>)</a:t>
            </a:r>
            <a:r>
              <a:rPr lang="ar-SA" sz="3600" b="1" dirty="0" smtClean="0"/>
              <a:t> أو طويل أكثر من </a:t>
            </a:r>
            <a:r>
              <a:rPr lang="ar-IQ" sz="3600" b="1" dirty="0"/>
              <a:t>(</a:t>
            </a:r>
            <a:r>
              <a:rPr lang="ar-SA" sz="3600" b="1" dirty="0" smtClean="0"/>
              <a:t>6سم</a:t>
            </a:r>
            <a:r>
              <a:rPr lang="ar-IQ" sz="3600" b="1" dirty="0" smtClean="0"/>
              <a:t>)</a:t>
            </a:r>
            <a:r>
              <a:rPr lang="ar-SA" sz="3600" b="1" dirty="0" smtClean="0"/>
              <a:t> ومن محور العنقود الحاوي على جميع التفرعات الهيكلية للعنقود ومن </a:t>
            </a:r>
            <a:r>
              <a:rPr lang="ar-SA" sz="3600" b="1" dirty="0" err="1" smtClean="0"/>
              <a:t>الحويملات</a:t>
            </a:r>
            <a:r>
              <a:rPr lang="ar-SA" sz="3600" b="1" dirty="0" smtClean="0"/>
              <a:t> الحاملة للحبات وينتهي </a:t>
            </a:r>
            <a:r>
              <a:rPr lang="ar-SA" sz="3600" b="1" dirty="0" err="1" smtClean="0"/>
              <a:t>حويمل</a:t>
            </a:r>
            <a:r>
              <a:rPr lang="ar-SA" sz="3600" b="1" dirty="0" smtClean="0"/>
              <a:t> الحبة بانتفاخ يسمى الوسادة حيث تكون الحبات مثبتة عليه . </a:t>
            </a:r>
            <a:endParaRPr lang="ar-SA" sz="3600" b="1" dirty="0"/>
          </a:p>
        </p:txBody>
      </p:sp>
    </p:spTree>
    <p:extLst>
      <p:ext uri="{BB962C8B-B14F-4D97-AF65-F5344CB8AC3E}">
        <p14:creationId xmlns:p14="http://schemas.microsoft.com/office/powerpoint/2010/main" val="3620304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553200"/>
          </a:xfrm>
        </p:spPr>
        <p:txBody>
          <a:bodyPr/>
          <a:lstStyle/>
          <a:p>
            <a:pPr algn="just"/>
            <a:r>
              <a:rPr lang="ar-IQ" b="1" dirty="0"/>
              <a:t>يكون موقع العناقيد </a:t>
            </a:r>
            <a:r>
              <a:rPr lang="ar-IQ" b="1" dirty="0" err="1"/>
              <a:t>الثمرية</a:t>
            </a:r>
            <a:r>
              <a:rPr lang="ar-IQ" b="1" dirty="0"/>
              <a:t> على الفرع هو نفس موقع العناقيد الزهرية وعدد العناقيد </a:t>
            </a:r>
            <a:r>
              <a:rPr lang="ar-IQ" b="1" dirty="0" err="1"/>
              <a:t>الثمرية</a:t>
            </a:r>
            <a:r>
              <a:rPr lang="ar-IQ" b="1" dirty="0"/>
              <a:t> على الفرع يكون مساوي لعدد العناقيد الزهرية في الظروف الاعتيادية ، يكون عدد العناقيد في أصناف العنب الأوربي بصورة عامة عنقودين على الفرع ونادرا 3 أو 4 عناقيد في حين يصل عدد العناقيد في بعض الأنواع البرية حوالي 7 أو 8 عناقيد</a:t>
            </a:r>
            <a:endParaRPr lang="ar-SA" dirty="0"/>
          </a:p>
        </p:txBody>
      </p:sp>
      <p:grpSp>
        <p:nvGrpSpPr>
          <p:cNvPr id="4" name="Group 112246" descr="http://www.silverlakewinery.com/Images/Grape_cluster_small.jpg http://us.123rf.com/400wm/400/400/stepanov/stepanov0709/stepanov070900023/1592636-washed-blue-grape-cluster-on-white.jpg http://almajidcommodities.com/assets/images/green-grape-cluster-3.jpg http://www.plantpath.cornell.edu/labs/milgroom/images/photos/PM%20on%20grape%20cluster.jpg"/>
          <p:cNvGrpSpPr/>
          <p:nvPr/>
        </p:nvGrpSpPr>
        <p:grpSpPr>
          <a:xfrm>
            <a:off x="685801" y="3429000"/>
            <a:ext cx="7696200" cy="2819400"/>
            <a:chOff x="0" y="0"/>
            <a:chExt cx="5178425" cy="1737360"/>
          </a:xfrm>
        </p:grpSpPr>
        <p:sp>
          <p:nvSpPr>
            <p:cNvPr id="5" name="Rectangle 18578"/>
            <p:cNvSpPr/>
            <p:nvPr/>
          </p:nvSpPr>
          <p:spPr>
            <a:xfrm>
              <a:off x="1003173" y="1528746"/>
              <a:ext cx="56348" cy="190519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 algn="l" rtl="1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b="1">
                  <a:solidFill>
                    <a:srgbClr val="365F91"/>
                  </a:solidFill>
                  <a:effectLst/>
                  <a:latin typeface="Calibri"/>
                  <a:ea typeface="Calibri"/>
                </a:rPr>
                <a:t> </a:t>
              </a:r>
            </a:p>
          </p:txBody>
        </p:sp>
        <p:pic>
          <p:nvPicPr>
            <p:cNvPr id="6" name="Picture 19066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3749675" y="0"/>
              <a:ext cx="1428750" cy="1737360"/>
            </a:xfrm>
            <a:prstGeom prst="rect">
              <a:avLst/>
            </a:prstGeom>
          </p:spPr>
        </p:pic>
        <p:pic>
          <p:nvPicPr>
            <p:cNvPr id="7" name="Picture 19068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2350135" y="0"/>
              <a:ext cx="1399540" cy="1668780"/>
            </a:xfrm>
            <a:prstGeom prst="rect">
              <a:avLst/>
            </a:prstGeom>
          </p:spPr>
        </p:pic>
        <p:pic>
          <p:nvPicPr>
            <p:cNvPr id="8" name="Picture 19070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0" y="0"/>
              <a:ext cx="1162050" cy="1497330"/>
            </a:xfrm>
            <a:prstGeom prst="rect">
              <a:avLst/>
            </a:prstGeom>
          </p:spPr>
        </p:pic>
        <p:pic>
          <p:nvPicPr>
            <p:cNvPr id="9" name="Picture 19072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162050" y="0"/>
              <a:ext cx="1188085" cy="157353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8957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العناقيد </a:t>
            </a:r>
            <a:r>
              <a:rPr lang="ar-SA" b="1" dirty="0" err="1" smtClean="0">
                <a:solidFill>
                  <a:srgbClr val="FF0000"/>
                </a:solidFill>
              </a:rPr>
              <a:t>الثمرية</a:t>
            </a:r>
            <a:endParaRPr lang="ar-SA" dirty="0"/>
          </a:p>
        </p:txBody>
      </p:sp>
      <p:pic>
        <p:nvPicPr>
          <p:cNvPr id="5" name="Picture 18019" descr="http://viticulture.hort.iastate.edu/images/ngrapecluster9.jpg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48200" y="1600200"/>
            <a:ext cx="4038600" cy="4724400"/>
          </a:xfrm>
          <a:prstGeom prst="rect">
            <a:avLst/>
          </a:prstGeom>
        </p:spPr>
      </p:pic>
      <p:pic>
        <p:nvPicPr>
          <p:cNvPr id="7" name="Picture 19064" descr="http://www.norcalaca.com/rallyinfo/2007_Sep/grapes1.jpg"/>
          <p:cNvPicPr>
            <a:picLocks noGrp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28600" y="1600200"/>
            <a:ext cx="4267200" cy="487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4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أشكال العناقيد :-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ar-IQ" b="1" dirty="0" smtClean="0"/>
              <a:t>يمكن </a:t>
            </a:r>
            <a:r>
              <a:rPr lang="ar-IQ" b="1" dirty="0"/>
              <a:t>أن تكون أشكال العناقيد كما يلي:  </a:t>
            </a:r>
            <a:endParaRPr lang="en-US" b="1" dirty="0"/>
          </a:p>
          <a:p>
            <a:r>
              <a:rPr lang="ar-IQ" b="1" dirty="0">
                <a:solidFill>
                  <a:srgbClr val="FF0000"/>
                </a:solidFill>
              </a:rPr>
              <a:t>1- مخروطي : </a:t>
            </a:r>
            <a:r>
              <a:rPr lang="ar-IQ" b="1" dirty="0"/>
              <a:t>تكون التفرعات غير متساوية حيث تكون تفرعات القاعدة أطول من الوسط والتفرعات الوسطية أطول من التفرعات في القمة </a:t>
            </a:r>
            <a:r>
              <a:rPr lang="ar-IQ" b="1" dirty="0" smtClean="0"/>
              <a:t>(</a:t>
            </a:r>
            <a:r>
              <a:rPr lang="ar-IQ" b="1" dirty="0" smtClean="0">
                <a:solidFill>
                  <a:srgbClr val="0070C0"/>
                </a:solidFill>
              </a:rPr>
              <a:t>ديس </a:t>
            </a:r>
            <a:r>
              <a:rPr lang="ar-IQ" b="1" dirty="0">
                <a:solidFill>
                  <a:srgbClr val="0070C0"/>
                </a:solidFill>
              </a:rPr>
              <a:t>العنز ، كمالي ، تري رش ، عباسي ، </a:t>
            </a:r>
            <a:r>
              <a:rPr lang="ar-IQ" b="1" dirty="0" err="1" smtClean="0">
                <a:solidFill>
                  <a:srgbClr val="0070C0"/>
                </a:solidFill>
              </a:rPr>
              <a:t>ميراني</a:t>
            </a:r>
            <a:r>
              <a:rPr lang="ar-IQ" b="1" dirty="0" smtClean="0"/>
              <a:t>) </a:t>
            </a:r>
          </a:p>
          <a:p>
            <a:r>
              <a:rPr lang="ar-IQ" b="1" dirty="0" smtClean="0">
                <a:solidFill>
                  <a:srgbClr val="FF0000"/>
                </a:solidFill>
              </a:rPr>
              <a:t>2-اسطواني </a:t>
            </a:r>
            <a:r>
              <a:rPr lang="ar-IQ" b="1" dirty="0">
                <a:solidFill>
                  <a:srgbClr val="FF0000"/>
                </a:solidFill>
              </a:rPr>
              <a:t>: </a:t>
            </a:r>
            <a:r>
              <a:rPr lang="ar-IQ" b="1" dirty="0"/>
              <a:t>تكون تفرعات المحور تقريبا بنفس الأحجام على جميع طول المحور </a:t>
            </a:r>
            <a:r>
              <a:rPr lang="ar-IQ" b="1" dirty="0" smtClean="0"/>
              <a:t>( </a:t>
            </a:r>
            <a:r>
              <a:rPr lang="ar-IQ" b="1" dirty="0" err="1">
                <a:solidFill>
                  <a:srgbClr val="0070C0"/>
                </a:solidFill>
              </a:rPr>
              <a:t>بهرزي</a:t>
            </a:r>
            <a:r>
              <a:rPr lang="ar-IQ" b="1" dirty="0">
                <a:solidFill>
                  <a:srgbClr val="0070C0"/>
                </a:solidFill>
              </a:rPr>
              <a:t> ، </a:t>
            </a:r>
            <a:r>
              <a:rPr lang="ar-IQ" b="1" dirty="0" err="1">
                <a:solidFill>
                  <a:srgbClr val="0070C0"/>
                </a:solidFill>
              </a:rPr>
              <a:t>سرقولة</a:t>
            </a:r>
            <a:r>
              <a:rPr lang="ar-IQ" b="1" dirty="0">
                <a:solidFill>
                  <a:srgbClr val="0070C0"/>
                </a:solidFill>
              </a:rPr>
              <a:t> </a:t>
            </a:r>
            <a:r>
              <a:rPr lang="ar-IQ" b="1" dirty="0" smtClean="0"/>
              <a:t>)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53788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أشكال العناقيد :-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>
                <a:solidFill>
                  <a:srgbClr val="FF0000"/>
                </a:solidFill>
              </a:rPr>
              <a:t>3-اسطواني </a:t>
            </a:r>
            <a:r>
              <a:rPr lang="ar-IQ" b="1" dirty="0">
                <a:solidFill>
                  <a:srgbClr val="FF0000"/>
                </a:solidFill>
              </a:rPr>
              <a:t>– مخروطي </a:t>
            </a:r>
            <a:r>
              <a:rPr lang="ar-IQ" b="1" dirty="0"/>
              <a:t>: تكون تفرعات قاعدة المحور متساوية وتعطي شكل اسطواني إما التفرعات في وسط وقمة المحور فتكون غير متساوية وتعطي شكل مخروطي </a:t>
            </a:r>
            <a:r>
              <a:rPr lang="ar-IQ" b="1" dirty="0" smtClean="0"/>
              <a:t>  (</a:t>
            </a:r>
            <a:r>
              <a:rPr lang="ar-IQ" b="1" dirty="0" smtClean="0">
                <a:solidFill>
                  <a:srgbClr val="0070C0"/>
                </a:solidFill>
              </a:rPr>
              <a:t>رزاقي </a:t>
            </a:r>
            <a:r>
              <a:rPr lang="ar-IQ" b="1" dirty="0">
                <a:solidFill>
                  <a:srgbClr val="0070C0"/>
                </a:solidFill>
              </a:rPr>
              <a:t>، </a:t>
            </a:r>
            <a:r>
              <a:rPr lang="ar-IQ" b="1" dirty="0" smtClean="0">
                <a:solidFill>
                  <a:srgbClr val="0070C0"/>
                </a:solidFill>
              </a:rPr>
              <a:t>حلواني</a:t>
            </a:r>
            <a:r>
              <a:rPr lang="ar-IQ" b="1" dirty="0" smtClean="0"/>
              <a:t>)  </a:t>
            </a:r>
            <a:endParaRPr lang="en-US" b="1" dirty="0"/>
          </a:p>
          <a:p>
            <a:r>
              <a:rPr lang="ar-IQ" b="1" dirty="0">
                <a:solidFill>
                  <a:srgbClr val="FF0000"/>
                </a:solidFill>
              </a:rPr>
              <a:t>4-مجنحة </a:t>
            </a:r>
            <a:r>
              <a:rPr lang="ar-IQ" b="1" dirty="0"/>
              <a:t>: أحيانا تكون التفرعات الرئيسية في قاعدة المحور أطول مكونة بذلك أجنحة ويمكن أن تكون أحادية الجناح </a:t>
            </a:r>
            <a:r>
              <a:rPr lang="ar-IQ" b="1" dirty="0" smtClean="0"/>
              <a:t>( </a:t>
            </a:r>
            <a:r>
              <a:rPr lang="ar-IQ" b="1" dirty="0" smtClean="0">
                <a:solidFill>
                  <a:srgbClr val="0070C0"/>
                </a:solidFill>
              </a:rPr>
              <a:t>سليماني</a:t>
            </a:r>
            <a:r>
              <a:rPr lang="ar-IQ" b="1" dirty="0" smtClean="0"/>
              <a:t>) </a:t>
            </a:r>
            <a:r>
              <a:rPr lang="ar-IQ" b="1" dirty="0"/>
              <a:t>أو ثنائية الجنح </a:t>
            </a:r>
            <a:r>
              <a:rPr lang="ar-IQ" b="1" dirty="0" smtClean="0"/>
              <a:t>(</a:t>
            </a:r>
            <a:r>
              <a:rPr lang="ar-IQ" b="1" dirty="0" smtClean="0">
                <a:solidFill>
                  <a:srgbClr val="0070C0"/>
                </a:solidFill>
              </a:rPr>
              <a:t>بيض الحمام) </a:t>
            </a:r>
            <a:r>
              <a:rPr lang="ar-IQ" b="1" dirty="0"/>
              <a:t>أو   متعددة الأجنحة </a:t>
            </a:r>
            <a:r>
              <a:rPr lang="ar-IQ" b="1" dirty="0" smtClean="0"/>
              <a:t>(</a:t>
            </a:r>
            <a:r>
              <a:rPr lang="ar-IQ" b="1" dirty="0" smtClean="0">
                <a:solidFill>
                  <a:srgbClr val="0070C0"/>
                </a:solidFill>
              </a:rPr>
              <a:t>سلطانيين</a:t>
            </a:r>
            <a:r>
              <a:rPr lang="ar-IQ" b="1" dirty="0" smtClean="0"/>
              <a:t>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93649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أحجام العناقيد :-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dirty="0" smtClean="0"/>
              <a:t>أ</a:t>
            </a:r>
            <a:r>
              <a:rPr lang="ar-SA" b="1" dirty="0" smtClean="0"/>
              <a:t>ن أحجام العناقيد وأوزانها تكون مختلفة حسب النوع والصنف والظروف البيئية وعمليات الخدمة وتكون كالتالي : </a:t>
            </a:r>
          </a:p>
          <a:p>
            <a:pPr marL="0" indent="0">
              <a:buNone/>
            </a:pPr>
            <a:r>
              <a:rPr lang="ar-SA" b="1" dirty="0" smtClean="0"/>
              <a:t> </a:t>
            </a:r>
          </a:p>
          <a:p>
            <a:pPr marL="0" indent="0">
              <a:buNone/>
            </a:pPr>
            <a:r>
              <a:rPr lang="ar-SA" b="1" dirty="0" smtClean="0"/>
              <a:t>الطول: يمكن أن يكون طول العناقيد  </a:t>
            </a:r>
          </a:p>
          <a:p>
            <a:pPr marL="0" indent="0">
              <a:buNone/>
            </a:pPr>
            <a:r>
              <a:rPr lang="ar-SA" b="1" dirty="0" smtClean="0"/>
              <a:t> أ-	 صغيرة جدا اقل من 10سم  </a:t>
            </a:r>
            <a:r>
              <a:rPr lang="ar-IQ" b="1" dirty="0" smtClean="0"/>
              <a:t>(</a:t>
            </a:r>
            <a:r>
              <a:rPr lang="ar-SA" b="1" dirty="0" smtClean="0"/>
              <a:t> </a:t>
            </a:r>
            <a:r>
              <a:rPr lang="ar-SA" b="1" dirty="0" err="1" smtClean="0"/>
              <a:t>كورنث</a:t>
            </a:r>
            <a:r>
              <a:rPr lang="ar-IQ" b="1" dirty="0" smtClean="0"/>
              <a:t>)</a:t>
            </a:r>
            <a:r>
              <a:rPr lang="ar-SA" b="1" dirty="0" smtClean="0"/>
              <a:t>     </a:t>
            </a:r>
          </a:p>
          <a:p>
            <a:pPr marL="0" indent="0">
              <a:buNone/>
            </a:pPr>
            <a:r>
              <a:rPr lang="ar-SA" b="1" dirty="0" smtClean="0"/>
              <a:t>ب‌	-	 صغيرة من 10-14سم </a:t>
            </a:r>
            <a:r>
              <a:rPr lang="en-US" b="1" dirty="0" smtClean="0"/>
              <a:t>Pinot) </a:t>
            </a:r>
            <a:r>
              <a:rPr lang="ar-IQ" b="1" dirty="0" smtClean="0"/>
              <a:t>)</a:t>
            </a:r>
            <a:endParaRPr lang="en-US" b="1" dirty="0" smtClean="0"/>
          </a:p>
          <a:p>
            <a:pPr marL="0" indent="0">
              <a:buNone/>
            </a:pPr>
            <a:r>
              <a:rPr lang="ar-SA" b="1" dirty="0" smtClean="0"/>
              <a:t>ت‌	-	 متوسطة 15-21سم</a:t>
            </a:r>
            <a:r>
              <a:rPr lang="ar-IQ" b="1" dirty="0" smtClean="0"/>
              <a:t>(</a:t>
            </a:r>
            <a:r>
              <a:rPr lang="ar-SA" b="1" dirty="0" smtClean="0"/>
              <a:t>زرك </a:t>
            </a:r>
            <a:r>
              <a:rPr lang="ar-IQ" b="1" dirty="0" smtClean="0"/>
              <a:t>)</a:t>
            </a:r>
            <a:endParaRPr lang="ar-SA" b="1" dirty="0" smtClean="0"/>
          </a:p>
          <a:p>
            <a:pPr marL="0" indent="0">
              <a:buNone/>
            </a:pPr>
            <a:r>
              <a:rPr lang="ar-SA" b="1" dirty="0" smtClean="0"/>
              <a:t>ث‌	-	 كبيرة 22-30سم </a:t>
            </a:r>
            <a:r>
              <a:rPr lang="ar-IQ" b="1" dirty="0" smtClean="0"/>
              <a:t>(</a:t>
            </a:r>
            <a:r>
              <a:rPr lang="ar-SA" b="1" dirty="0" smtClean="0"/>
              <a:t> صاداني </a:t>
            </a:r>
            <a:r>
              <a:rPr lang="ar-IQ" b="1" dirty="0" smtClean="0"/>
              <a:t>)</a:t>
            </a:r>
            <a:r>
              <a:rPr lang="ar-SA" b="1" dirty="0" smtClean="0"/>
              <a:t> </a:t>
            </a:r>
          </a:p>
          <a:p>
            <a:pPr marL="0" indent="0">
              <a:buNone/>
            </a:pPr>
            <a:r>
              <a:rPr lang="ar-SA" b="1" dirty="0" smtClean="0"/>
              <a:t>ج‌	-	 كبيرة جدا أكثر من 30سم وحتى 50-70سم </a:t>
            </a:r>
            <a:r>
              <a:rPr lang="ar-IQ" b="1" dirty="0" smtClean="0"/>
              <a:t>(</a:t>
            </a:r>
            <a:r>
              <a:rPr lang="ar-SA" b="1" dirty="0" smtClean="0"/>
              <a:t>رومي احمر </a:t>
            </a:r>
            <a:r>
              <a:rPr lang="ar-IQ" dirty="0" smtClean="0"/>
              <a:t>)</a:t>
            </a:r>
            <a:r>
              <a:rPr lang="ar-SA" dirty="0" smtClean="0"/>
              <a:t>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32873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العرض :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r-SA" b="1" dirty="0" smtClean="0"/>
              <a:t>عرض العنقود لمعظم أصناف المائدة بين 14-20سم </a:t>
            </a:r>
          </a:p>
          <a:p>
            <a:pPr marL="0" indent="0">
              <a:buNone/>
            </a:pPr>
            <a:r>
              <a:rPr lang="ar-SA" b="1" dirty="0" smtClean="0"/>
              <a:t>وزن العناقيد :- يمكن أن تكون العناقيد حسب الوزن : </a:t>
            </a:r>
          </a:p>
          <a:p>
            <a:pPr marL="0" indent="0">
              <a:buNone/>
            </a:pPr>
            <a:r>
              <a:rPr lang="ar-SA" b="1" dirty="0" smtClean="0"/>
              <a:t>1-	صغيرة جدا اقل من 100غم </a:t>
            </a:r>
            <a:r>
              <a:rPr lang="en-US" b="1" dirty="0" smtClean="0"/>
              <a:t>Riesling)  </a:t>
            </a:r>
          </a:p>
          <a:p>
            <a:pPr marL="0" indent="0">
              <a:buNone/>
            </a:pPr>
            <a:r>
              <a:rPr lang="en-US" b="1" dirty="0" smtClean="0"/>
              <a:t>2-	</a:t>
            </a:r>
            <a:r>
              <a:rPr lang="ar-SA" b="1" dirty="0" smtClean="0"/>
              <a:t>صغيرة بين 100-200غم </a:t>
            </a:r>
            <a:r>
              <a:rPr lang="en-US" b="1" dirty="0" smtClean="0"/>
              <a:t>)</a:t>
            </a:r>
            <a:r>
              <a:rPr lang="ar-SA" b="1" dirty="0" smtClean="0"/>
              <a:t> إيراني</a:t>
            </a:r>
            <a:r>
              <a:rPr lang="en-US" b="1" dirty="0" smtClean="0"/>
              <a:t>(</a:t>
            </a:r>
            <a:r>
              <a:rPr lang="ar-SA" b="1" dirty="0" smtClean="0"/>
              <a:t> </a:t>
            </a:r>
          </a:p>
          <a:p>
            <a:pPr marL="0" indent="0">
              <a:buNone/>
            </a:pPr>
            <a:r>
              <a:rPr lang="ar-SA" b="1" dirty="0" smtClean="0"/>
              <a:t>3-	متوسطة 200-300غم</a:t>
            </a:r>
            <a:r>
              <a:rPr lang="en-US" b="1" dirty="0" smtClean="0"/>
              <a:t>)</a:t>
            </a:r>
            <a:r>
              <a:rPr lang="ar-SA" b="1" dirty="0" smtClean="0"/>
              <a:t> خليلي </a:t>
            </a:r>
            <a:r>
              <a:rPr lang="en-US" b="1" dirty="0" smtClean="0"/>
              <a:t>(</a:t>
            </a:r>
            <a:endParaRPr lang="ar-SA" b="1" dirty="0" smtClean="0"/>
          </a:p>
          <a:p>
            <a:pPr marL="0" indent="0">
              <a:buNone/>
            </a:pPr>
            <a:r>
              <a:rPr lang="ar-SA" b="1" dirty="0" smtClean="0"/>
              <a:t>4-	كبيرة بين 300-500غم </a:t>
            </a:r>
            <a:r>
              <a:rPr lang="en-US" b="1" dirty="0" smtClean="0"/>
              <a:t>)</a:t>
            </a:r>
            <a:r>
              <a:rPr lang="ar-SA" b="1" dirty="0" smtClean="0"/>
              <a:t>شدة سوداء</a:t>
            </a:r>
            <a:r>
              <a:rPr lang="en-US" b="1" dirty="0" smtClean="0"/>
              <a:t>(</a:t>
            </a:r>
            <a:r>
              <a:rPr lang="ar-SA" b="1" dirty="0" smtClean="0"/>
              <a:t> </a:t>
            </a:r>
          </a:p>
          <a:p>
            <a:pPr marL="0" indent="0">
              <a:buNone/>
            </a:pPr>
            <a:r>
              <a:rPr lang="ar-SA" b="1" dirty="0" smtClean="0"/>
              <a:t>5-	كبيرة جدا أكثر من 500غم وقد تصل إلى 1-2كغم </a:t>
            </a:r>
            <a:r>
              <a:rPr lang="en-US" b="1" dirty="0" smtClean="0"/>
              <a:t>)</a:t>
            </a:r>
            <a:r>
              <a:rPr lang="ar-SA" b="1" dirty="0" smtClean="0"/>
              <a:t>ديس العنز و عباسي و حلواني </a:t>
            </a:r>
            <a:r>
              <a:rPr lang="en-US" b="1" dirty="0" smtClean="0"/>
              <a:t>(</a:t>
            </a:r>
            <a:r>
              <a:rPr lang="ar-SA" b="1" dirty="0" smtClean="0"/>
              <a:t>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98142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أحجام العناقيد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grpSp>
        <p:nvGrpSpPr>
          <p:cNvPr id="4" name="Group 112453" descr="http://www.theragens.com/wines/images/Sunbreak_2004-04.jpg http://www.cals.cornell.edu/cals/hort/research/images/cabernet_grapes.jpg http://www.polymerag.com/images/16.jpg http://www.nearsierra.com/grape_cluster.jpg"/>
          <p:cNvGrpSpPr/>
          <p:nvPr/>
        </p:nvGrpSpPr>
        <p:grpSpPr>
          <a:xfrm>
            <a:off x="457200" y="1676400"/>
            <a:ext cx="8229600" cy="4572000"/>
            <a:chOff x="0" y="0"/>
            <a:chExt cx="5146675" cy="2206625"/>
          </a:xfrm>
        </p:grpSpPr>
        <p:pic>
          <p:nvPicPr>
            <p:cNvPr id="5" name="Picture 20101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184275" cy="2154555"/>
            </a:xfrm>
            <a:prstGeom prst="rect">
              <a:avLst/>
            </a:prstGeom>
          </p:spPr>
        </p:pic>
        <p:pic>
          <p:nvPicPr>
            <p:cNvPr id="6" name="Picture 20103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1245870" y="0"/>
              <a:ext cx="1386205" cy="2206625"/>
            </a:xfrm>
            <a:prstGeom prst="rect">
              <a:avLst/>
            </a:prstGeom>
          </p:spPr>
        </p:pic>
        <p:pic>
          <p:nvPicPr>
            <p:cNvPr id="7" name="Picture 20105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2689225" y="0"/>
              <a:ext cx="1276350" cy="2206625"/>
            </a:xfrm>
            <a:prstGeom prst="rect">
              <a:avLst/>
            </a:prstGeom>
          </p:spPr>
        </p:pic>
        <p:pic>
          <p:nvPicPr>
            <p:cNvPr id="8" name="Picture 20107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3965575" y="0"/>
              <a:ext cx="1181100" cy="2206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704552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319</Words>
  <Application>Microsoft Office PowerPoint</Application>
  <PresentationFormat>عرض على الشاشة (3:4)‏</PresentationFormat>
  <Paragraphs>31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نسق Office</vt:lpstr>
      <vt:lpstr>اعناب عملي  المحاضرة السادسة  الدكتور حمزة عباس حمزة</vt:lpstr>
      <vt:lpstr>العناقيد الثمرية :-</vt:lpstr>
      <vt:lpstr>عرض تقديمي في PowerPoint</vt:lpstr>
      <vt:lpstr>العناقيد الثمرية</vt:lpstr>
      <vt:lpstr>أشكال العناقيد :-</vt:lpstr>
      <vt:lpstr>أشكال العناقيد :-</vt:lpstr>
      <vt:lpstr>أحجام العناقيد :-</vt:lpstr>
      <vt:lpstr>العرض :</vt:lpstr>
      <vt:lpstr>أحجام العناقيد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اعناب عملي  المحاضرة السادسة  الدكتور حمزة عباس حمزة</dc:title>
  <dc:creator>Maher</dc:creator>
  <cp:lastModifiedBy>Maher</cp:lastModifiedBy>
  <cp:revision>2</cp:revision>
  <dcterms:created xsi:type="dcterms:W3CDTF">2021-06-21T10:39:13Z</dcterms:created>
  <dcterms:modified xsi:type="dcterms:W3CDTF">2021-06-21T10:59:13Z</dcterms:modified>
</cp:coreProperties>
</file>